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19-Jul-22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19-Jul-22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19-Jul-22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19-Jul-22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19-Jul-22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19-Jul-22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19-Jul-22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19-Jul-22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19-Jul-22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Liquid Drop Model</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2286000"/>
            <a:ext cx="6705600" cy="2308324"/>
          </a:xfrm>
          <a:prstGeom prst="rect">
            <a:avLst/>
          </a:prstGeom>
        </p:spPr>
        <p:txBody>
          <a:bodyPr wrap="square">
            <a:spAutoFit/>
          </a:bodyPr>
          <a:lstStyle/>
          <a:p>
            <a:pPr lvl="0" fontAlgn="base">
              <a:spcBef>
                <a:spcPct val="0"/>
              </a:spcBef>
              <a:spcAft>
                <a:spcPct val="0"/>
              </a:spcAft>
              <a:tabLst>
                <a:tab pos="457200" algn="l"/>
              </a:tabLst>
            </a:pPr>
            <a:r>
              <a:rPr lang="en-US" sz="2400" b="1" dirty="0" smtClean="0">
                <a:latin typeface="Arial" pitchFamily="34" charset="0"/>
                <a:ea typeface="Times New Roman" pitchFamily="18" charset="0"/>
                <a:cs typeface="Arial" pitchFamily="34" charset="0"/>
              </a:rPr>
              <a:t>It treats the</a:t>
            </a:r>
            <a:r>
              <a:rPr lang="en-US" sz="2400" b="1" dirty="0" smtClean="0">
                <a:ea typeface="Times New Roman" pitchFamily="18" charset="0"/>
                <a:cs typeface="Arial" pitchFamily="34" charset="0"/>
              </a:rPr>
              <a:t> </a:t>
            </a:r>
            <a:r>
              <a:rPr lang="en-US" sz="2400" b="1" dirty="0" smtClean="0">
                <a:latin typeface="Arial" pitchFamily="34" charset="0"/>
                <a:ea typeface="Times New Roman" pitchFamily="18" charset="0"/>
                <a:cs typeface="Arial" pitchFamily="34" charset="0"/>
              </a:rPr>
              <a:t>nucleus as </a:t>
            </a:r>
            <a:r>
              <a:rPr lang="en-US" sz="2400" b="1" dirty="0" smtClean="0">
                <a:latin typeface="Arial" pitchFamily="34" charset="0"/>
                <a:ea typeface="Times New Roman" pitchFamily="18" charset="0"/>
                <a:cs typeface="Arial" pitchFamily="34" charset="0"/>
              </a:rPr>
              <a:t>a drop of incompressible fluid and </a:t>
            </a:r>
            <a:r>
              <a:rPr lang="en-US" sz="2400" b="1" dirty="0" smtClean="0">
                <a:latin typeface="Arial" pitchFamily="34" charset="0"/>
                <a:ea typeface="Times New Roman" pitchFamily="18" charset="0"/>
                <a:cs typeface="Arial" pitchFamily="34" charset="0"/>
              </a:rPr>
              <a:t>possessing </a:t>
            </a:r>
            <a:r>
              <a:rPr lang="en-US" sz="2400" b="1" dirty="0" smtClean="0">
                <a:latin typeface="Arial" pitchFamily="34" charset="0"/>
                <a:ea typeface="Times New Roman" pitchFamily="18" charset="0"/>
                <a:cs typeface="Arial" pitchFamily="34" charset="0"/>
              </a:rPr>
              <a:t>very high density. These are considered to be held together by the</a:t>
            </a:r>
            <a:r>
              <a:rPr lang="en-US" sz="2400" b="1" dirty="0" smtClean="0">
                <a:ea typeface="Times New Roman" pitchFamily="18" charset="0"/>
                <a:cs typeface="Arial" pitchFamily="34" charset="0"/>
              </a:rPr>
              <a:t> </a:t>
            </a:r>
            <a:r>
              <a:rPr lang="en-US" sz="2400" b="1" dirty="0" smtClean="0">
                <a:latin typeface="Arial" pitchFamily="34" charset="0"/>
                <a:ea typeface="Times New Roman" pitchFamily="18" charset="0"/>
                <a:cs typeface="Arial" pitchFamily="34" charset="0"/>
              </a:rPr>
              <a:t>nuclear force</a:t>
            </a:r>
            <a:r>
              <a:rPr lang="en-US" sz="2400" b="1" dirty="0" smtClean="0">
                <a:ea typeface="Times New Roman" pitchFamily="18" charset="0"/>
                <a:cs typeface="Arial" pitchFamily="34" charset="0"/>
              </a:rPr>
              <a:t> </a:t>
            </a:r>
            <a:r>
              <a:rPr lang="en-US" sz="2400" b="1" dirty="0" smtClean="0">
                <a:latin typeface="Arial" pitchFamily="34" charset="0"/>
                <a:ea typeface="Times New Roman" pitchFamily="18" charset="0"/>
                <a:cs typeface="Arial" pitchFamily="34" charset="0"/>
              </a:rPr>
              <a:t>.</a:t>
            </a:r>
          </a:p>
          <a:p>
            <a:pPr lvl="0" fontAlgn="base">
              <a:spcBef>
                <a:spcPct val="0"/>
              </a:spcBef>
              <a:spcAft>
                <a:spcPct val="0"/>
              </a:spcAft>
              <a:tabLst>
                <a:tab pos="457200" algn="l"/>
              </a:tabLst>
            </a:pPr>
            <a:r>
              <a:rPr lang="en-US" sz="2400" b="1" dirty="0" smtClean="0">
                <a:latin typeface="Arial" pitchFamily="34" charset="0"/>
                <a:ea typeface="Times New Roman" pitchFamily="18" charset="0"/>
                <a:cs typeface="Arial" pitchFamily="34" charset="0"/>
              </a:rPr>
              <a:t> there is a similarity to the structure of a spherical liquid. </a:t>
            </a:r>
            <a:endParaRPr lang="en-US" sz="24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914400"/>
            <a:ext cx="8686800" cy="4678204"/>
          </a:xfrm>
          <a:prstGeom prst="rect">
            <a:avLst/>
          </a:prstGeom>
        </p:spPr>
        <p:txBody>
          <a:bodyPr wrap="square">
            <a:spAutoFit/>
          </a:bodyPr>
          <a:lstStyle/>
          <a:p>
            <a:pPr lvl="0" fontAlgn="base">
              <a:spcBef>
                <a:spcPct val="0"/>
              </a:spcBef>
              <a:spcAft>
                <a:spcPct val="0"/>
              </a:spcAft>
              <a:tabLst>
                <a:tab pos="457200" algn="l"/>
              </a:tabLst>
            </a:pPr>
            <a:r>
              <a:rPr lang="en-US" sz="2800" b="1" dirty="0" smtClean="0">
                <a:latin typeface="Arial" pitchFamily="34" charset="0"/>
                <a:ea typeface="Times New Roman" pitchFamily="18" charset="0"/>
                <a:cs typeface="Arial" pitchFamily="34" charset="0"/>
              </a:rPr>
              <a:t>The original formula defines five terms:</a:t>
            </a:r>
            <a:endParaRPr lang="en-US" sz="2800" b="1" dirty="0" smtClean="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US" b="1" i="1" dirty="0" smtClean="0">
                <a:latin typeface="Arial" pitchFamily="34" charset="0"/>
                <a:ea typeface="Times New Roman" pitchFamily="18" charset="0"/>
                <a:cs typeface="Arial" pitchFamily="34" charset="0"/>
              </a:rPr>
              <a:t>Volume energy</a:t>
            </a:r>
            <a:r>
              <a:rPr lang="en-US" dirty="0" smtClean="0">
                <a:latin typeface="Arial" pitchFamily="34" charset="0"/>
                <a:ea typeface="Times New Roman" pitchFamily="18" charset="0"/>
                <a:cs typeface="Arial" pitchFamily="34" charset="0"/>
              </a:rPr>
              <a:t>, nucleons are packed together into the smallest volume, each  nucleon has a certain number of other nucleons in contact with it. So, this nuclear energy is proportional to the volume.</a:t>
            </a:r>
            <a:endParaRPr lang="en-US" dirty="0" smtClean="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US" b="1" i="1" dirty="0" smtClean="0">
                <a:latin typeface="Arial" pitchFamily="34" charset="0"/>
                <a:ea typeface="Times New Roman" pitchFamily="18" charset="0"/>
                <a:cs typeface="Arial" pitchFamily="34" charset="0"/>
              </a:rPr>
              <a:t>Surface energy</a:t>
            </a:r>
            <a:r>
              <a:rPr lang="en-US" dirty="0" smtClean="0">
                <a:ea typeface="Times New Roman" pitchFamily="18" charset="0"/>
                <a:cs typeface="Arial" pitchFamily="34" charset="0"/>
              </a:rPr>
              <a:t> </a:t>
            </a:r>
            <a:r>
              <a:rPr lang="en-US" dirty="0" smtClean="0">
                <a:latin typeface="Arial" pitchFamily="34" charset="0"/>
                <a:ea typeface="Times New Roman" pitchFamily="18" charset="0"/>
                <a:cs typeface="Arial" pitchFamily="34" charset="0"/>
              </a:rPr>
              <a:t>corrects for the previous assumption made that every nucleon interacts with the same number of other nucleons. This term is negative and proportional to the surface area, and is therefore roughly equivalent to liquid</a:t>
            </a:r>
            <a:r>
              <a:rPr lang="en-US" dirty="0" smtClean="0">
                <a:ea typeface="Times New Roman" pitchFamily="18" charset="0"/>
                <a:cs typeface="Arial" pitchFamily="34" charset="0"/>
              </a:rPr>
              <a:t> </a:t>
            </a:r>
            <a:r>
              <a:rPr lang="en-US" dirty="0" smtClean="0">
                <a:latin typeface="Arial" pitchFamily="34" charset="0"/>
                <a:ea typeface="Times New Roman" pitchFamily="18" charset="0"/>
                <a:cs typeface="Arial" pitchFamily="34" charset="0"/>
              </a:rPr>
              <a:t>surface tension.</a:t>
            </a:r>
            <a:endParaRPr lang="en-US" dirty="0" smtClean="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US" b="1" i="1" dirty="0" smtClean="0">
                <a:latin typeface="Arial" pitchFamily="34" charset="0"/>
                <a:ea typeface="Times New Roman" pitchFamily="18" charset="0"/>
                <a:cs typeface="Arial" pitchFamily="34" charset="0"/>
              </a:rPr>
              <a:t>Coulomb</a:t>
            </a:r>
            <a:r>
              <a:rPr lang="en-US" i="1" dirty="0" smtClean="0">
                <a:ea typeface="Times New Roman" pitchFamily="18" charset="0"/>
                <a:cs typeface="Arial" pitchFamily="34" charset="0"/>
              </a:rPr>
              <a:t> </a:t>
            </a:r>
            <a:r>
              <a:rPr lang="en-US" b="1" i="1" dirty="0" smtClean="0">
                <a:latin typeface="Arial" pitchFamily="34" charset="0"/>
                <a:ea typeface="Times New Roman" pitchFamily="18" charset="0"/>
                <a:cs typeface="Arial" pitchFamily="34" charset="0"/>
              </a:rPr>
              <a:t>energy</a:t>
            </a:r>
            <a:r>
              <a:rPr lang="en-US" dirty="0" smtClean="0">
                <a:latin typeface="Arial" pitchFamily="34" charset="0"/>
                <a:ea typeface="Times New Roman" pitchFamily="18" charset="0"/>
                <a:cs typeface="Arial" pitchFamily="34" charset="0"/>
              </a:rPr>
              <a:t>, the potential energy from each pair of protons. As this is a repulsive force, the binding energy is reduced.</a:t>
            </a:r>
            <a:endParaRPr lang="en-US" dirty="0" smtClean="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US" b="1" i="1" dirty="0" smtClean="0">
                <a:latin typeface="Arial" pitchFamily="34" charset="0"/>
                <a:ea typeface="Times New Roman" pitchFamily="18" charset="0"/>
                <a:cs typeface="Arial" pitchFamily="34" charset="0"/>
              </a:rPr>
              <a:t>Asymmetry energy</a:t>
            </a:r>
            <a:r>
              <a:rPr lang="en-US" dirty="0" smtClean="0">
                <a:ea typeface="Times New Roman" pitchFamily="18" charset="0"/>
                <a:cs typeface="Arial" pitchFamily="34" charset="0"/>
              </a:rPr>
              <a:t> </a:t>
            </a:r>
            <a:r>
              <a:rPr lang="en-US" dirty="0" smtClean="0">
                <a:latin typeface="Arial" pitchFamily="34" charset="0"/>
                <a:ea typeface="Times New Roman" pitchFamily="18" charset="0"/>
                <a:cs typeface="Arial" pitchFamily="34" charset="0"/>
              </a:rPr>
              <a:t>It accounts for the</a:t>
            </a:r>
            <a:r>
              <a:rPr lang="en-US" dirty="0" smtClean="0">
                <a:ea typeface="Times New Roman" pitchFamily="18" charset="0"/>
                <a:cs typeface="Arial" pitchFamily="34" charset="0"/>
              </a:rPr>
              <a:t> </a:t>
            </a:r>
            <a:r>
              <a:rPr lang="en-US" dirty="0" smtClean="0">
                <a:latin typeface="Arial" pitchFamily="34" charset="0"/>
                <a:ea typeface="Times New Roman" pitchFamily="18" charset="0"/>
                <a:cs typeface="Arial" pitchFamily="34" charset="0"/>
              </a:rPr>
              <a:t>Pauli exclusion principle. Unequal numbers of neutrons and protons imply filling higher energy levels for one type of particle, while leaving lower energy levels vacant for the other type.</a:t>
            </a:r>
            <a:endParaRPr lang="en-US" dirty="0" smtClean="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US" b="1" i="1" dirty="0" smtClean="0">
                <a:latin typeface="Arial" pitchFamily="34" charset="0"/>
                <a:ea typeface="Times New Roman" pitchFamily="18" charset="0"/>
                <a:cs typeface="Arial" pitchFamily="34" charset="0"/>
              </a:rPr>
              <a:t>Pairing energy</a:t>
            </a:r>
            <a:r>
              <a:rPr lang="en-US" dirty="0" smtClean="0">
                <a:latin typeface="Arial" pitchFamily="34" charset="0"/>
                <a:ea typeface="Times New Roman" pitchFamily="18" charset="0"/>
                <a:cs typeface="Arial" pitchFamily="34" charset="0"/>
              </a:rPr>
              <a:t>, which accounts for the tendency of</a:t>
            </a:r>
            <a:r>
              <a:rPr lang="en-US" dirty="0" smtClean="0">
                <a:ea typeface="Times New Roman" pitchFamily="18" charset="0"/>
                <a:cs typeface="Arial" pitchFamily="34" charset="0"/>
              </a:rPr>
              <a:t> </a:t>
            </a:r>
            <a:r>
              <a:rPr lang="en-US" dirty="0" smtClean="0">
                <a:latin typeface="Arial" pitchFamily="34" charset="0"/>
                <a:ea typeface="Times New Roman" pitchFamily="18" charset="0"/>
                <a:cs typeface="Arial" pitchFamily="34" charset="0"/>
              </a:rPr>
              <a:t>proton pairs and neutron pairs</a:t>
            </a:r>
            <a:r>
              <a:rPr lang="en-US" dirty="0" smtClean="0">
                <a:ea typeface="Times New Roman" pitchFamily="18" charset="0"/>
                <a:cs typeface="Arial" pitchFamily="34" charset="0"/>
              </a:rPr>
              <a:t> </a:t>
            </a:r>
            <a:r>
              <a:rPr lang="en-US" dirty="0" smtClean="0">
                <a:latin typeface="Arial" pitchFamily="34" charset="0"/>
                <a:ea typeface="Times New Roman" pitchFamily="18" charset="0"/>
                <a:cs typeface="Arial" pitchFamily="34" charset="0"/>
              </a:rPr>
              <a:t>to occur. An even number of particles is more stable than an odd number due to</a:t>
            </a:r>
            <a:r>
              <a:rPr lang="en-US" dirty="0" smtClean="0">
                <a:ea typeface="Times New Roman" pitchFamily="18" charset="0"/>
                <a:cs typeface="Arial" pitchFamily="34" charset="0"/>
              </a:rPr>
              <a:t> </a:t>
            </a:r>
            <a:r>
              <a:rPr lang="en-US" dirty="0" smtClean="0">
                <a:latin typeface="Arial" pitchFamily="34" charset="0"/>
                <a:ea typeface="Times New Roman" pitchFamily="18" charset="0"/>
                <a:cs typeface="Arial" pitchFamily="34" charset="0"/>
              </a:rPr>
              <a:t>spin coupling</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solidFill>
                  <a:srgbClr val="000000"/>
                </a:solidFill>
                <a:latin typeface="Georgia" pitchFamily="18" charset="0"/>
                <a:ea typeface="Times New Roman" pitchFamily="18" charset="0"/>
                <a:cs typeface="Times New Roman" pitchFamily="18" charset="0"/>
              </a:rPr>
              <a:t/>
            </a:r>
            <a:br>
              <a:rPr lang="en-US" dirty="0" smtClean="0">
                <a:solidFill>
                  <a:srgbClr val="000000"/>
                </a:solidFill>
                <a:latin typeface="Georgia" pitchFamily="18" charset="0"/>
                <a:ea typeface="Times New Roman" pitchFamily="18" charset="0"/>
                <a:cs typeface="Times New Roman" pitchFamily="18" charset="0"/>
              </a:rPr>
            </a:br>
            <a:r>
              <a:rPr lang="en-US" dirty="0" smtClean="0">
                <a:solidFill>
                  <a:srgbClr val="000000"/>
                </a:solidFill>
                <a:latin typeface="Georgia" pitchFamily="18" charset="0"/>
                <a:ea typeface="Times New Roman" pitchFamily="18" charset="0"/>
                <a:cs typeface="Times New Roman" pitchFamily="18" charset="0"/>
              </a:rPr>
              <a:t>The formula</a:t>
            </a:r>
            <a:r>
              <a:rPr lang="en-US" sz="2000" dirty="0" smtClean="0">
                <a:solidFill>
                  <a:srgbClr val="202122"/>
                </a:solidFill>
                <a:latin typeface="Arial" pitchFamily="34" charset="0"/>
                <a:ea typeface="Times New Roman" pitchFamily="18" charset="0"/>
                <a:cs typeface="Arial" pitchFamily="34" charset="0"/>
              </a:rPr>
              <a:t/>
            </a:r>
            <a:br>
              <a:rPr lang="en-US" sz="2000" dirty="0" smtClean="0">
                <a:solidFill>
                  <a:srgbClr val="202122"/>
                </a:solidFill>
                <a:latin typeface="Arial" pitchFamily="34" charset="0"/>
                <a:ea typeface="Times New Roman" pitchFamily="18" charset="0"/>
                <a:cs typeface="Arial" pitchFamily="34" charset="0"/>
              </a:rPr>
            </a:br>
            <a:endParaRPr lang="en-US" dirty="0"/>
          </a:p>
        </p:txBody>
      </p:sp>
      <p:sp>
        <p:nvSpPr>
          <p:cNvPr id="15361" name="Rectangle 1"/>
          <p:cNvSpPr>
            <a:spLocks noChangeArrowheads="1"/>
          </p:cNvSpPr>
          <p:nvPr/>
        </p:nvSpPr>
        <p:spPr bwMode="auto">
          <a:xfrm>
            <a:off x="228600" y="2895600"/>
            <a:ext cx="8554898" cy="523220"/>
          </a:xfrm>
          <a:prstGeom prst="rect">
            <a:avLst/>
          </a:prstGeom>
          <a:solidFill>
            <a:srgbClr val="FFFFFF"/>
          </a:solidFill>
          <a:ln w="9525">
            <a:noFill/>
            <a:miter lim="800000"/>
            <a:headEnd/>
            <a:tailEnd/>
          </a:ln>
          <a:effectLst/>
        </p:spPr>
        <p:txBody>
          <a:bodyPr vert="horz" wrap="none" lIns="228528" tIns="45720" rIns="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tab pos="457200" algn="l"/>
              </a:tabLst>
            </a:pPr>
            <a:r>
              <a:rPr kumimoji="0" lang="en-US" sz="2800" b="1" i="0"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E</a:t>
            </a:r>
            <a:r>
              <a:rPr kumimoji="0" lang="en-US" sz="2800" b="1" i="0" u="none" strike="noStrike" cap="none" normalizeH="0" baseline="-30000" dirty="0" smtClean="0">
                <a:ln>
                  <a:noFill/>
                </a:ln>
                <a:solidFill>
                  <a:srgbClr val="202122"/>
                </a:solidFill>
                <a:effectLst/>
                <a:latin typeface="Arial" pitchFamily="34" charset="0"/>
                <a:ea typeface="Times New Roman" pitchFamily="18" charset="0"/>
                <a:cs typeface="Arial" pitchFamily="34" charset="0"/>
              </a:rPr>
              <a:t>B </a:t>
            </a:r>
            <a:r>
              <a:rPr kumimoji="0" lang="en-US" sz="2800" b="1" i="0"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 </a:t>
            </a:r>
            <a:r>
              <a:rPr kumimoji="0" lang="en-US" sz="2800" b="1" i="0" u="none" strike="noStrike" cap="none" normalizeH="0" baseline="0" dirty="0" err="1" smtClean="0">
                <a:ln>
                  <a:noFill/>
                </a:ln>
                <a:solidFill>
                  <a:srgbClr val="202122"/>
                </a:solidFill>
                <a:effectLst/>
                <a:latin typeface="Arial" pitchFamily="34" charset="0"/>
                <a:ea typeface="Times New Roman" pitchFamily="18" charset="0"/>
                <a:cs typeface="Arial" pitchFamily="34" charset="0"/>
              </a:rPr>
              <a:t>a</a:t>
            </a:r>
            <a:r>
              <a:rPr kumimoji="0" lang="en-US" sz="2800" b="1" i="0" u="none" strike="noStrike" cap="none" normalizeH="0" baseline="-30000" dirty="0" err="1" smtClean="0">
                <a:ln>
                  <a:noFill/>
                </a:ln>
                <a:solidFill>
                  <a:srgbClr val="202122"/>
                </a:solidFill>
                <a:effectLst/>
                <a:latin typeface="Arial" pitchFamily="34" charset="0"/>
                <a:ea typeface="Times New Roman" pitchFamily="18" charset="0"/>
                <a:cs typeface="Arial" pitchFamily="34" charset="0"/>
              </a:rPr>
              <a:t>v</a:t>
            </a:r>
            <a:r>
              <a:rPr kumimoji="0" lang="en-US" sz="2800" b="1" i="0" u="none" strike="noStrike" cap="none" normalizeH="0" baseline="0" dirty="0" err="1" smtClean="0">
                <a:ln>
                  <a:noFill/>
                </a:ln>
                <a:solidFill>
                  <a:srgbClr val="202122"/>
                </a:solidFill>
                <a:effectLst/>
                <a:latin typeface="Arial" pitchFamily="34" charset="0"/>
                <a:ea typeface="Times New Roman" pitchFamily="18" charset="0"/>
                <a:cs typeface="Arial" pitchFamily="34" charset="0"/>
              </a:rPr>
              <a:t>A</a:t>
            </a:r>
            <a:r>
              <a:rPr kumimoji="0" lang="en-US" sz="2800" b="1" i="0"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 - a</a:t>
            </a:r>
            <a:r>
              <a:rPr kumimoji="0" lang="en-US" sz="2800" b="1" i="0" u="none" strike="noStrike" cap="none" normalizeH="0" baseline="-30000" dirty="0" smtClean="0">
                <a:ln>
                  <a:noFill/>
                </a:ln>
                <a:solidFill>
                  <a:srgbClr val="202122"/>
                </a:solidFill>
                <a:effectLst/>
                <a:latin typeface="Arial" pitchFamily="34" charset="0"/>
                <a:ea typeface="Times New Roman" pitchFamily="18" charset="0"/>
                <a:cs typeface="Arial" pitchFamily="34" charset="0"/>
              </a:rPr>
              <a:t>S</a:t>
            </a:r>
            <a:r>
              <a:rPr kumimoji="0" lang="en-US" sz="2800" b="1" i="0"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A</a:t>
            </a:r>
            <a:r>
              <a:rPr kumimoji="0" lang="en-US" sz="2800" b="1" i="0" u="none" strike="noStrike" cap="none" normalizeH="0" baseline="30000" dirty="0" smtClean="0">
                <a:ln>
                  <a:noFill/>
                </a:ln>
                <a:solidFill>
                  <a:srgbClr val="202122"/>
                </a:solidFill>
                <a:effectLst/>
                <a:latin typeface="Arial" pitchFamily="34" charset="0"/>
                <a:ea typeface="Times New Roman" pitchFamily="18" charset="0"/>
                <a:cs typeface="Arial" pitchFamily="34" charset="0"/>
              </a:rPr>
              <a:t>2/3 </a:t>
            </a:r>
            <a:r>
              <a:rPr kumimoji="0" lang="en-US" sz="2800" b="1" i="0"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 Z(Z-1)/A</a:t>
            </a:r>
            <a:r>
              <a:rPr kumimoji="0" lang="en-US" sz="2800" b="1" i="0" u="none" strike="noStrike" cap="none" normalizeH="0" baseline="30000" dirty="0" smtClean="0">
                <a:ln>
                  <a:noFill/>
                </a:ln>
                <a:solidFill>
                  <a:srgbClr val="202122"/>
                </a:solidFill>
                <a:effectLst/>
                <a:latin typeface="Arial" pitchFamily="34" charset="0"/>
                <a:ea typeface="Times New Roman" pitchFamily="18" charset="0"/>
                <a:cs typeface="Arial" pitchFamily="34" charset="0"/>
              </a:rPr>
              <a:t>1/3</a:t>
            </a:r>
            <a:r>
              <a:rPr kumimoji="0" lang="en-US" sz="2800" b="1" i="0"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  -  </a:t>
            </a:r>
            <a:r>
              <a:rPr kumimoji="0" lang="en-US" sz="2800" b="1" i="0" u="none" strike="noStrike" cap="none" normalizeH="0" baseline="0" dirty="0" err="1" smtClean="0">
                <a:ln>
                  <a:noFill/>
                </a:ln>
                <a:solidFill>
                  <a:schemeClr val="tx1"/>
                </a:solidFill>
                <a:effectLst/>
                <a:latin typeface="Calibri" pitchFamily="34" charset="0"/>
                <a:ea typeface="Times New Roman" pitchFamily="18" charset="0"/>
                <a:cs typeface="Calibri" pitchFamily="34" charset="0"/>
              </a:rPr>
              <a:t>a</a:t>
            </a:r>
            <a:r>
              <a:rPr kumimoji="0" lang="en-US" sz="2800" b="1" i="0" u="none" strike="noStrike" cap="none" normalizeH="0" baseline="-30000" dirty="0" err="1" smtClean="0">
                <a:ln>
                  <a:noFill/>
                </a:ln>
                <a:solidFill>
                  <a:schemeClr val="tx1"/>
                </a:solidFill>
                <a:effectLst/>
                <a:latin typeface="Calibri" pitchFamily="34" charset="0"/>
                <a:ea typeface="Times New Roman" pitchFamily="18" charset="0"/>
                <a:cs typeface="Calibri" pitchFamily="34" charset="0"/>
              </a:rPr>
              <a:t>A</a:t>
            </a:r>
            <a:r>
              <a:rPr kumimoji="0" lang="en-US" sz="2800"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(N-Z)</a:t>
            </a:r>
            <a:r>
              <a:rPr kumimoji="0" lang="en-US" sz="2800" b="1" i="0" u="none" strike="noStrike" cap="none" normalizeH="0" baseline="30000" dirty="0" smtClean="0">
                <a:ln>
                  <a:noFill/>
                </a:ln>
                <a:solidFill>
                  <a:schemeClr val="tx1"/>
                </a:solidFill>
                <a:effectLst/>
                <a:latin typeface="Calibri" pitchFamily="34" charset="0"/>
                <a:ea typeface="Times New Roman" pitchFamily="18" charset="0"/>
                <a:cs typeface="Calibri" pitchFamily="34" charset="0"/>
              </a:rPr>
              <a:t>2</a:t>
            </a:r>
            <a:r>
              <a:rPr kumimoji="0" lang="en-US" sz="2800"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/A</a:t>
            </a:r>
            <a:r>
              <a:rPr kumimoji="0" lang="en-US" sz="2800" b="1" i="0"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 +</a:t>
            </a:r>
            <a:r>
              <a:rPr kumimoji="0" lang="en-US" sz="2800" b="1" i="0" u="none" strike="noStrike" cap="none" normalizeH="0" baseline="0" dirty="0" err="1" smtClean="0">
                <a:ln>
                  <a:noFill/>
                </a:ln>
                <a:solidFill>
                  <a:srgbClr val="202122"/>
                </a:solidFill>
                <a:effectLst/>
                <a:latin typeface="Arial" pitchFamily="34" charset="0"/>
                <a:ea typeface="Times New Roman" pitchFamily="18" charset="0"/>
                <a:cs typeface="Arial" pitchFamily="34" charset="0"/>
              </a:rPr>
              <a:t>a</a:t>
            </a:r>
            <a:r>
              <a:rPr kumimoji="0" lang="en-US" sz="2800" b="1" i="0" u="none" strike="noStrike" cap="none" normalizeH="0" baseline="-30000" dirty="0" err="1" smtClean="0">
                <a:ln>
                  <a:noFill/>
                </a:ln>
                <a:solidFill>
                  <a:srgbClr val="202122"/>
                </a:solidFill>
                <a:effectLst/>
                <a:latin typeface="Arial" pitchFamily="34" charset="0"/>
                <a:ea typeface="Times New Roman" pitchFamily="18" charset="0"/>
                <a:cs typeface="Arial" pitchFamily="34" charset="0"/>
              </a:rPr>
              <a:t>P</a:t>
            </a:r>
            <a:r>
              <a:rPr kumimoji="0" lang="en-US" sz="2800" b="1" i="0"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 A</a:t>
            </a:r>
            <a:r>
              <a:rPr kumimoji="0" lang="en-US" sz="2800" b="1" i="0" u="none" strike="noStrike" cap="none" normalizeH="0" baseline="30000" dirty="0" smtClean="0">
                <a:ln>
                  <a:noFill/>
                </a:ln>
                <a:solidFill>
                  <a:srgbClr val="202122"/>
                </a:solidFill>
                <a:effectLst/>
                <a:latin typeface="Arial" pitchFamily="34" charset="0"/>
                <a:ea typeface="Times New Roman" pitchFamily="18" charset="0"/>
                <a:cs typeface="Arial" pitchFamily="34" charset="0"/>
              </a:rPr>
              <a:t>-3/4</a:t>
            </a:r>
            <a:r>
              <a:rPr kumimoji="0" lang="en-US" sz="2800" b="1"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lstStyle/>
          <a:p>
            <a:pPr lvl="0" fontAlgn="base">
              <a:spcAft>
                <a:spcPct val="0"/>
              </a:spcAft>
              <a:tabLst>
                <a:tab pos="457200" algn="l"/>
              </a:tabLst>
            </a:pPr>
            <a:r>
              <a:rPr lang="en-US" b="1" dirty="0" smtClean="0">
                <a:solidFill>
                  <a:srgbClr val="000000"/>
                </a:solidFill>
                <a:latin typeface="Arial" pitchFamily="34" charset="0"/>
                <a:ea typeface="Times New Roman" pitchFamily="18" charset="0"/>
                <a:cs typeface="Arial" pitchFamily="34" charset="0"/>
              </a:rPr>
              <a:t>Volume term</a:t>
            </a:r>
            <a:endParaRPr lang="en-US" sz="2400" dirty="0" smtClean="0">
              <a:latin typeface="Arial" pitchFamily="34" charset="0"/>
              <a:cs typeface="Arial" pitchFamily="34" charset="0"/>
            </a:endParaRPr>
          </a:p>
        </p:txBody>
      </p:sp>
      <p:sp>
        <p:nvSpPr>
          <p:cNvPr id="18433" name="Rectangle 1"/>
          <p:cNvSpPr>
            <a:spLocks noChangeArrowheads="1"/>
          </p:cNvSpPr>
          <p:nvPr/>
        </p:nvSpPr>
        <p:spPr bwMode="auto">
          <a:xfrm>
            <a:off x="838200" y="1371600"/>
            <a:ext cx="7467600" cy="5262979"/>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2400" b="0" i="0"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The term </a:t>
            </a:r>
            <a:r>
              <a:rPr kumimoji="0" lang="en-US" sz="2400" b="0" i="0" u="none" strike="noStrike" cap="none" normalizeH="0" baseline="0" dirty="0" smtClean="0">
                <a:ln>
                  <a:noFill/>
                </a:ln>
                <a:solidFill>
                  <a:srgbClr val="202122"/>
                </a:solidFill>
                <a:effectLst/>
                <a:latin typeface="Calibri"/>
                <a:ea typeface="Times New Roman" pitchFamily="18" charset="0"/>
                <a:cs typeface="Arial" pitchFamily="34" charset="0"/>
              </a:rPr>
              <a:t>”</a:t>
            </a:r>
            <a:r>
              <a:rPr kumimoji="0" lang="en-US" sz="2400" b="1" i="0" u="none" strike="noStrike" cap="none" normalizeH="0" baseline="0" dirty="0" err="1" smtClean="0">
                <a:ln>
                  <a:noFill/>
                </a:ln>
                <a:solidFill>
                  <a:srgbClr val="202122"/>
                </a:solidFill>
                <a:effectLst/>
                <a:latin typeface="Arial" pitchFamily="34" charset="0"/>
                <a:ea typeface="Times New Roman" pitchFamily="18" charset="0"/>
                <a:cs typeface="Arial" pitchFamily="34" charset="0"/>
              </a:rPr>
              <a:t>a</a:t>
            </a:r>
            <a:r>
              <a:rPr kumimoji="0" lang="en-US" sz="2400" b="1" i="0" u="none" strike="noStrike" cap="none" normalizeH="0" baseline="-30000" dirty="0" err="1" smtClean="0">
                <a:ln>
                  <a:noFill/>
                </a:ln>
                <a:solidFill>
                  <a:srgbClr val="202122"/>
                </a:solidFill>
                <a:effectLst/>
                <a:latin typeface="Arial" pitchFamily="34" charset="0"/>
                <a:ea typeface="Times New Roman" pitchFamily="18" charset="0"/>
                <a:cs typeface="Arial" pitchFamily="34" charset="0"/>
              </a:rPr>
              <a:t>v</a:t>
            </a:r>
            <a:r>
              <a:rPr kumimoji="0" lang="en-US" sz="2400" b="1" i="0" u="none" strike="noStrike" cap="none" normalizeH="0" baseline="0" dirty="0" err="1" smtClean="0">
                <a:ln>
                  <a:noFill/>
                </a:ln>
                <a:solidFill>
                  <a:srgbClr val="202122"/>
                </a:solidFill>
                <a:effectLst/>
                <a:latin typeface="Arial" pitchFamily="34" charset="0"/>
                <a:ea typeface="Times New Roman" pitchFamily="18" charset="0"/>
                <a:cs typeface="Arial" pitchFamily="34" charset="0"/>
              </a:rPr>
              <a:t>A</a:t>
            </a:r>
            <a:r>
              <a:rPr kumimoji="0" lang="en-US" sz="2400" b="1" i="0" u="none" strike="noStrike" cap="none" normalizeH="0" baseline="0" dirty="0" smtClean="0">
                <a:ln>
                  <a:noFill/>
                </a:ln>
                <a:solidFill>
                  <a:srgbClr val="202122"/>
                </a:solidFill>
                <a:effectLst/>
                <a:latin typeface="Calibri"/>
                <a:ea typeface="Times New Roman" pitchFamily="18" charset="0"/>
                <a:cs typeface="Arial" pitchFamily="34" charset="0"/>
              </a:rPr>
              <a:t>”</a:t>
            </a:r>
            <a:r>
              <a:rPr kumimoji="0" lang="en-US" sz="2400" b="0" i="0" u="none" strike="noStrike" cap="none" normalizeH="0" baseline="0" dirty="0" smtClean="0">
                <a:ln>
                  <a:noFill/>
                </a:ln>
                <a:solidFill>
                  <a:srgbClr val="202122"/>
                </a:solidFill>
                <a:effectLst/>
                <a:latin typeface="Calibri"/>
                <a:ea typeface="Times New Roman" pitchFamily="18" charset="0"/>
                <a:cs typeface="Arial" pitchFamily="34" charset="0"/>
              </a:rPr>
              <a:t> </a:t>
            </a:r>
            <a:r>
              <a:rPr kumimoji="0" lang="en-US" sz="2400" b="0" i="0"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is known as the</a:t>
            </a:r>
            <a:r>
              <a:rPr kumimoji="0" lang="en-US" sz="2400" b="0" i="0" u="none" strike="noStrike" cap="none" normalizeH="0" baseline="0" dirty="0" smtClean="0">
                <a:ln>
                  <a:noFill/>
                </a:ln>
                <a:solidFill>
                  <a:srgbClr val="202122"/>
                </a:solidFill>
                <a:effectLst/>
                <a:latin typeface="Calibri"/>
                <a:ea typeface="Times New Roman" pitchFamily="18" charset="0"/>
                <a:cs typeface="Arial" pitchFamily="34" charset="0"/>
              </a:rPr>
              <a:t> </a:t>
            </a:r>
            <a:r>
              <a:rPr kumimoji="0" lang="en-US" sz="2400" b="0" i="1"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volume term</a:t>
            </a:r>
            <a:r>
              <a:rPr kumimoji="0" lang="en-US" sz="2400" b="0" i="0"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 The volume of the nucleus is proportional to</a:t>
            </a:r>
            <a:r>
              <a:rPr kumimoji="0" lang="en-US" sz="2400" b="0" i="0" u="none" strike="noStrike" cap="none" normalizeH="0" baseline="0" dirty="0" smtClean="0">
                <a:ln>
                  <a:noFill/>
                </a:ln>
                <a:solidFill>
                  <a:srgbClr val="202122"/>
                </a:solidFill>
                <a:effectLst/>
                <a:latin typeface="Calibri"/>
                <a:ea typeface="Times New Roman" pitchFamily="18" charset="0"/>
                <a:cs typeface="Arial" pitchFamily="34" charset="0"/>
              </a:rPr>
              <a:t> </a:t>
            </a:r>
            <a:r>
              <a:rPr kumimoji="0" lang="en-US" sz="2400" b="1" i="1"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A</a:t>
            </a:r>
            <a:r>
              <a:rPr kumimoji="0" lang="en-US" sz="2400" b="1" i="0"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 </a:t>
            </a:r>
            <a:r>
              <a:rPr kumimoji="0" lang="en-US" sz="2400" b="0" i="0"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so this term is proportional to the volume, hence the name.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2400" b="0" i="0" u="none" strike="noStrike" cap="none" normalizeH="0" baseline="0" dirty="0" smtClean="0">
                <a:ln>
                  <a:noFill/>
                </a:ln>
                <a:solidFill>
                  <a:srgbClr val="202122"/>
                </a:solidFill>
                <a:effectLst/>
                <a:latin typeface="Arial" pitchFamily="34" charset="0"/>
                <a:ea typeface="Times New Roman" pitchFamily="18" charset="0"/>
                <a:cs typeface="Arial" pitchFamily="34" charset="0"/>
              </a:rPr>
              <a:t>The basis for this term is the</a:t>
            </a:r>
            <a:r>
              <a:rPr kumimoji="0" lang="en-US" sz="2400" b="0" i="0" u="none" strike="noStrike" cap="none" normalizeH="0" baseline="0" dirty="0" smtClean="0">
                <a:ln>
                  <a:noFill/>
                </a:ln>
                <a:solidFill>
                  <a:srgbClr val="202122"/>
                </a:solidFill>
                <a:effectLst/>
                <a:latin typeface="Calibri"/>
                <a:ea typeface="Times New Roman" pitchFamily="18" charset="0"/>
                <a:cs typeface="Arial" pitchFamily="34" charset="0"/>
              </a:rPr>
              <a:t>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strong nuclear force. The strong force affects both protons and neutrons, and as expected, this term is independent of</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Z</a:t>
            </a:r>
            <a:r>
              <a:rPr kumimoji="0" lang="en-US" sz="2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Because the number of pairs that can be taken from</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particles is</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A(A-1)/2</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one might expect a term proportional to</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a:t>
            </a:r>
            <a:r>
              <a:rPr kumimoji="0" lang="en-US" sz="24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2</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However, the strong force has a very limited range, and a given nucleon may only interact strongly with its nearest neighbors and next nearest neighbors. Therefore, the number of pairs of particles that actually interact is roughly proportional to</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giving the volume term its form</a:t>
            </a:r>
            <a:r>
              <a:rPr kumimoji="0" lang="en-US" sz="1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fontAlgn="base">
              <a:spcAft>
                <a:spcPct val="0"/>
              </a:spcAft>
              <a:tabLst>
                <a:tab pos="457200" algn="l"/>
              </a:tabLst>
            </a:pPr>
            <a:r>
              <a:rPr lang="en-US" b="1" dirty="0" smtClean="0">
                <a:solidFill>
                  <a:srgbClr val="000000"/>
                </a:solidFill>
                <a:latin typeface="Arial" pitchFamily="34" charset="0"/>
                <a:ea typeface="Times New Roman" pitchFamily="18" charset="0"/>
                <a:cs typeface="Arial" pitchFamily="34" charset="0"/>
              </a:rPr>
              <a:t>Surface term</a:t>
            </a:r>
            <a:endParaRPr lang="en-US" sz="2400" dirty="0" smtClean="0">
              <a:latin typeface="Arial" pitchFamily="34" charset="0"/>
              <a:cs typeface="Arial" pitchFamily="34" charset="0"/>
            </a:endParaRPr>
          </a:p>
        </p:txBody>
      </p:sp>
      <p:sp>
        <p:nvSpPr>
          <p:cNvPr id="19458" name="Rectangle 2"/>
          <p:cNvSpPr>
            <a:spLocks noChangeArrowheads="1"/>
          </p:cNvSpPr>
          <p:nvPr/>
        </p:nvSpPr>
        <p:spPr bwMode="auto">
          <a:xfrm>
            <a:off x="457200" y="1595021"/>
            <a:ext cx="8229600" cy="4893647"/>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term  </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a:t>
            </a:r>
            <a:r>
              <a:rPr kumimoji="0" lang="en-US" sz="24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S</a:t>
            </a:r>
            <a:r>
              <a:rPr kumimoji="0" lang="en-US" sz="2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a:t>
            </a:r>
            <a:r>
              <a:rPr kumimoji="0" lang="en-US" sz="24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2/3</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is known as the</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surface term</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This term, also based on the strong force, is a correction to the volume term.</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volume term suggests that each nucleon interacts with a constant number of nucleons, independent of</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While this is true for nucleons deep within the nucleus, those nucleons on the surface of the nucleus have fewer nearest neighbors, justifying this correction. This can also be thought of as a surface tension term, and indeed a similar mechanism creates surface tension in liquids.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If the volume of the nucleus is proportional to</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then the radius should be proportional to</a:t>
            </a:r>
            <a:r>
              <a:rPr kumimoji="0" lang="en-US" sz="2400" b="1"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a:t>
            </a:r>
            <a:r>
              <a:rPr kumimoji="0" lang="en-US" sz="24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1/3</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and the surface area to</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a:t>
            </a:r>
            <a:r>
              <a:rPr kumimoji="0" lang="en-US" sz="24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2/3</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19457" name="AutoShape 1" descr="{\displaystyle a_{\rm {V}}}"/>
          <p:cNvSpPr>
            <a:spLocks noChangeAspect="1" noChangeArrowheads="1"/>
          </p:cNvSpPr>
          <p:nvPr/>
        </p:nvSpPr>
        <p:spPr bwMode="auto">
          <a:xfrm>
            <a:off x="0" y="45720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459" name="Rectangle 3"/>
          <p:cNvSpPr>
            <a:spLocks noChangeArrowheads="1"/>
          </p:cNvSpPr>
          <p:nvPr/>
        </p:nvSpPr>
        <p:spPr bwMode="auto">
          <a:xfrm>
            <a:off x="457200" y="838200"/>
            <a:ext cx="91440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solidFill>
                  <a:srgbClr val="000000"/>
                </a:solidFill>
                <a:latin typeface="Arial" pitchFamily="34" charset="0"/>
                <a:ea typeface="Times New Roman" pitchFamily="18" charset="0"/>
                <a:cs typeface="Arial" pitchFamily="34" charset="0"/>
              </a:rPr>
              <a:t>Coulomb term</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endParaRPr lang="en-US" dirty="0"/>
          </a:p>
        </p:txBody>
      </p:sp>
      <p:sp>
        <p:nvSpPr>
          <p:cNvPr id="20481" name="Rectangle 1"/>
          <p:cNvSpPr>
            <a:spLocks noChangeArrowheads="1"/>
          </p:cNvSpPr>
          <p:nvPr/>
        </p:nvSpPr>
        <p:spPr bwMode="auto">
          <a:xfrm>
            <a:off x="609600" y="1752600"/>
            <a:ext cx="7543800" cy="2062103"/>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term</a:t>
            </a:r>
            <a:r>
              <a:rPr kumimoji="0" lang="en-US" sz="3200" b="1"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Z(Z-1)/A</a:t>
            </a:r>
            <a:r>
              <a:rPr kumimoji="0" lang="en-US" sz="32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1/3</a:t>
            </a:r>
            <a:r>
              <a:rPr kumimoji="0" lang="en-US" sz="32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is known as the</a:t>
            </a:r>
            <a:r>
              <a:rPr kumimoji="0" lang="en-US" sz="32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32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Coulomb</a:t>
            </a:r>
            <a:r>
              <a:rPr kumimoji="0" lang="en-US" sz="32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or</a:t>
            </a:r>
            <a:r>
              <a:rPr kumimoji="0" lang="en-US" sz="32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32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electrostatic term</a:t>
            </a: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basis for this term is</a:t>
            </a:r>
            <a:r>
              <a:rPr kumimoji="0" lang="en-US" sz="3200" b="0" i="0" u="none" strike="noStrike" cap="none" normalizeH="0" dirty="0" smtClean="0">
                <a:ln>
                  <a:noFill/>
                </a:ln>
                <a:solidFill>
                  <a:srgbClr val="000000"/>
                </a:solidFill>
                <a:effectLst/>
                <a:latin typeface="Arial" pitchFamily="34" charset="0"/>
                <a:ea typeface="Times New Roman" pitchFamily="18" charset="0"/>
                <a:cs typeface="Arial" pitchFamily="34" charset="0"/>
              </a:rPr>
              <a:t> </a:t>
            </a: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a:t>
            </a:r>
            <a:r>
              <a:rPr kumimoji="0" lang="en-US" sz="32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electrostatic repulsion</a:t>
            </a:r>
            <a:r>
              <a:rPr kumimoji="0" lang="en-US" sz="32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between protons</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fontAlgn="base">
              <a:spcAft>
                <a:spcPct val="0"/>
              </a:spcAft>
              <a:tabLst>
                <a:tab pos="457200" algn="l"/>
              </a:tabLst>
            </a:pPr>
            <a:r>
              <a:rPr lang="en-US" b="1" dirty="0" smtClean="0">
                <a:solidFill>
                  <a:srgbClr val="000000"/>
                </a:solidFill>
                <a:latin typeface="Arial" pitchFamily="34" charset="0"/>
                <a:ea typeface="Times New Roman" pitchFamily="18" charset="0"/>
                <a:cs typeface="Arial" pitchFamily="34" charset="0"/>
              </a:rPr>
              <a:t>Asymmetry term</a:t>
            </a:r>
            <a:endParaRPr lang="en-US" sz="2400" dirty="0" smtClean="0">
              <a:latin typeface="Arial" pitchFamily="34" charset="0"/>
              <a:cs typeface="Arial" pitchFamily="34" charset="0"/>
            </a:endParaRPr>
          </a:p>
        </p:txBody>
      </p:sp>
      <p:sp>
        <p:nvSpPr>
          <p:cNvPr id="21505" name="Rectangle 1"/>
          <p:cNvSpPr>
            <a:spLocks noChangeArrowheads="1"/>
          </p:cNvSpPr>
          <p:nvPr/>
        </p:nvSpPr>
        <p:spPr bwMode="auto">
          <a:xfrm>
            <a:off x="228600" y="1295400"/>
            <a:ext cx="8458200" cy="4524315"/>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term</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1" i="0" u="none" strike="noStrike" cap="none" normalizeH="0" baseline="0" dirty="0" err="1" smtClean="0">
                <a:ln>
                  <a:noFill/>
                </a:ln>
                <a:solidFill>
                  <a:srgbClr val="000000"/>
                </a:solidFill>
                <a:effectLst/>
                <a:latin typeface="Calibri" pitchFamily="34" charset="0"/>
                <a:ea typeface="Times New Roman" pitchFamily="18" charset="0"/>
                <a:cs typeface="Times New Roman" pitchFamily="18" charset="0"/>
              </a:rPr>
              <a:t>a</a:t>
            </a:r>
            <a:r>
              <a:rPr kumimoji="0" lang="en-US" sz="2400" b="1" i="0" u="none" strike="noStrike" cap="none" normalizeH="0" baseline="-30000" dirty="0" err="1" smtClean="0">
                <a:ln>
                  <a:noFill/>
                </a:ln>
                <a:solidFill>
                  <a:srgbClr val="000000"/>
                </a:solidFill>
                <a:effectLst/>
                <a:latin typeface="Calibri" pitchFamily="34" charset="0"/>
                <a:ea typeface="Times New Roman" pitchFamily="18" charset="0"/>
                <a:cs typeface="Times New Roman" pitchFamily="18" charset="0"/>
              </a:rPr>
              <a:t>A</a:t>
            </a:r>
            <a:r>
              <a:rPr kumimoji="0" lang="en-US" sz="2400" b="1"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(N-Z)</a:t>
            </a:r>
            <a:r>
              <a:rPr kumimoji="0" lang="en-US" sz="2400" b="1" i="0" u="none" strike="noStrike" cap="none" normalizeH="0" baseline="30000" dirty="0" smtClean="0">
                <a:ln>
                  <a:noFill/>
                </a:ln>
                <a:solidFill>
                  <a:srgbClr val="000000"/>
                </a:solidFill>
                <a:effectLst/>
                <a:latin typeface="Calibri" pitchFamily="34" charset="0"/>
                <a:ea typeface="Times New Roman" pitchFamily="18" charset="0"/>
                <a:cs typeface="Times New Roman" pitchFamily="18" charset="0"/>
              </a:rPr>
              <a:t>2</a:t>
            </a:r>
            <a:r>
              <a:rPr kumimoji="0" lang="en-US" sz="2400" b="1"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/A</a:t>
            </a:r>
            <a:r>
              <a:rPr kumimoji="0" lang="en-US" sz="2400" b="1"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is known as the</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asymmetry term</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(or</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Pauli term</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lang="en-US" sz="2400" dirty="0" smtClean="0">
                <a:solidFill>
                  <a:srgbClr val="000000"/>
                </a:solidFill>
                <a:latin typeface="Arial" pitchFamily="34" charset="0"/>
                <a:ea typeface="Times New Roman" pitchFamily="18" charset="0"/>
                <a:cs typeface="Arial" pitchFamily="34" charset="0"/>
              </a:rPr>
              <a:t>T</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his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is given by</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Pauli exclusion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principle. We consider two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different "pools" of states, one for protons and one for neutrons</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if there are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more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neutrons than protons in a nucleus, some of the neutrons will be higher in energy than the available states in the proton pool. If we could move some particles from the neutron pool to the proton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pool.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imbalance between the number of protons and neutrons causes the energy to be higher than it needs to be,</a:t>
            </a:r>
            <a:r>
              <a:rPr kumimoji="0" lang="en-US" sz="2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24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for a given number of nucleons</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This is the basis for the asymmetry term.</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fontAlgn="base">
              <a:spcAft>
                <a:spcPct val="0"/>
              </a:spcAft>
              <a:tabLst>
                <a:tab pos="457200" algn="l"/>
              </a:tabLst>
            </a:pPr>
            <a:r>
              <a:rPr lang="en-US" b="1" dirty="0" smtClean="0">
                <a:solidFill>
                  <a:srgbClr val="000000"/>
                </a:solidFill>
                <a:latin typeface="Arial" pitchFamily="34" charset="0"/>
                <a:ea typeface="Times New Roman" pitchFamily="18" charset="0"/>
                <a:cs typeface="Arial" pitchFamily="34" charset="0"/>
              </a:rPr>
              <a:t>Pairing term</a:t>
            </a:r>
            <a:endParaRPr lang="en-US" sz="2400" dirty="0" smtClean="0">
              <a:latin typeface="Arial" pitchFamily="34" charset="0"/>
              <a:cs typeface="Arial" pitchFamily="34" charset="0"/>
            </a:endParaRPr>
          </a:p>
        </p:txBody>
      </p:sp>
      <p:sp>
        <p:nvSpPr>
          <p:cNvPr id="22529" name="Rectangle 1"/>
          <p:cNvSpPr>
            <a:spLocks noChangeArrowheads="1"/>
          </p:cNvSpPr>
          <p:nvPr/>
        </p:nvSpPr>
        <p:spPr bwMode="auto">
          <a:xfrm>
            <a:off x="838200" y="1600200"/>
            <a:ext cx="8001000" cy="4308872"/>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Magnitude of the pairing term in the total binding energy for even-even and </a:t>
            </a:r>
            <a:r>
              <a:rPr kumimoji="0" lang="en-US" sz="3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odd-odd nuclei</a:t>
            </a:r>
            <a:r>
              <a:rPr kumimoji="0" lang="en-US" sz="3200" b="0" i="0" u="none" strike="noStrike" cap="none" normalizeH="0" smtClean="0">
                <a:ln>
                  <a:noFill/>
                </a:ln>
                <a:solidFill>
                  <a:srgbClr val="000000"/>
                </a:solidFill>
                <a:effectLst/>
                <a:latin typeface="Arial" pitchFamily="34" charset="0"/>
                <a:ea typeface="Times New Roman" pitchFamily="18" charset="0"/>
                <a:cs typeface="Arial" pitchFamily="34" charset="0"/>
              </a:rPr>
              <a:t> i</a:t>
            </a:r>
            <a:r>
              <a:rPr kumimoji="0" lang="en-US" sz="3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s </a:t>
            </a: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 function of mass number. The pairing term can be positive for even-even and negative for odd-odd nuclei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term </a:t>
            </a:r>
            <a:r>
              <a:rPr kumimoji="0" lang="en-US"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a:t>
            </a:r>
            <a:r>
              <a:rPr kumimoji="0" lang="en-US" sz="32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-3/4</a:t>
            </a:r>
            <a:r>
              <a:rPr kumimoji="0" lang="en-US" sz="3200" b="1"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is known as the</a:t>
            </a:r>
            <a:r>
              <a:rPr kumimoji="0" lang="en-US" sz="3200" b="0" i="1"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32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pairing term</a:t>
            </a:r>
            <a:r>
              <a:rPr kumimoji="0" lang="en-US" sz="32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(possibly also known as the pair wise interaction).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121</Words>
  <Application>Microsoft Office PowerPoint</Application>
  <PresentationFormat>On-screen Show (4:3)</PresentationFormat>
  <Paragraphs>28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Liquid Drop Model</vt:lpstr>
      <vt:lpstr>Slide 2</vt:lpstr>
      <vt:lpstr>Slide 3</vt:lpstr>
      <vt:lpstr> The formula </vt:lpstr>
      <vt:lpstr>Volume term</vt:lpstr>
      <vt:lpstr>Surface term</vt:lpstr>
      <vt:lpstr>Coulomb term </vt:lpstr>
      <vt:lpstr>Asymmetry term</vt:lpstr>
      <vt:lpstr>Pairing term</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Liquid Drop Model</dc:title>
  <dc:creator>Waheguru ji</dc:creator>
  <cp:lastModifiedBy>gdc</cp:lastModifiedBy>
  <cp:revision>19</cp:revision>
  <dcterms:created xsi:type="dcterms:W3CDTF">2006-08-16T00:00:00Z</dcterms:created>
  <dcterms:modified xsi:type="dcterms:W3CDTF">2022-07-19T05:40:12Z</dcterms:modified>
</cp:coreProperties>
</file>